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1" r:id="rId2"/>
    <p:sldId id="302" r:id="rId3"/>
    <p:sldId id="307" r:id="rId4"/>
    <p:sldId id="306" r:id="rId5"/>
    <p:sldId id="309" r:id="rId6"/>
    <p:sldId id="304" r:id="rId7"/>
    <p:sldId id="318" r:id="rId8"/>
    <p:sldId id="312" r:id="rId9"/>
    <p:sldId id="313" r:id="rId10"/>
    <p:sldId id="320" r:id="rId11"/>
    <p:sldId id="314" r:id="rId12"/>
    <p:sldId id="321" r:id="rId13"/>
    <p:sldId id="316" r:id="rId14"/>
    <p:sldId id="317" r:id="rId15"/>
    <p:sldId id="315" r:id="rId16"/>
    <p:sldId id="287" r:id="rId17"/>
    <p:sldId id="274" r:id="rId18"/>
    <p:sldId id="256" r:id="rId19"/>
    <p:sldId id="257" r:id="rId20"/>
    <p:sldId id="258" r:id="rId21"/>
    <p:sldId id="289" r:id="rId22"/>
    <p:sldId id="259" r:id="rId23"/>
    <p:sldId id="275" r:id="rId24"/>
    <p:sldId id="260" r:id="rId25"/>
    <p:sldId id="276" r:id="rId26"/>
    <p:sldId id="282" r:id="rId27"/>
    <p:sldId id="290" r:id="rId28"/>
    <p:sldId id="261" r:id="rId29"/>
    <p:sldId id="277" r:id="rId30"/>
    <p:sldId id="265" r:id="rId31"/>
    <p:sldId id="280" r:id="rId32"/>
    <p:sldId id="291" r:id="rId33"/>
    <p:sldId id="262" r:id="rId34"/>
    <p:sldId id="278" r:id="rId35"/>
    <p:sldId id="279" r:id="rId36"/>
    <p:sldId id="263" r:id="rId37"/>
    <p:sldId id="292" r:id="rId38"/>
    <p:sldId id="267" r:id="rId39"/>
    <p:sldId id="268" r:id="rId40"/>
    <p:sldId id="269" r:id="rId41"/>
    <p:sldId id="270" r:id="rId42"/>
    <p:sldId id="293" r:id="rId43"/>
    <p:sldId id="271" r:id="rId44"/>
    <p:sldId id="272" r:id="rId45"/>
    <p:sldId id="273" r:id="rId46"/>
    <p:sldId id="281" r:id="rId47"/>
    <p:sldId id="295" r:id="rId48"/>
    <p:sldId id="294" r:id="rId49"/>
    <p:sldId id="297" r:id="rId50"/>
    <p:sldId id="319" r:id="rId51"/>
    <p:sldId id="296" r:id="rId52"/>
    <p:sldId id="300" r:id="rId53"/>
    <p:sldId id="299" r:id="rId54"/>
    <p:sldId id="322" r:id="rId5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72" autoAdjust="0"/>
    <p:restoredTop sz="94715" autoAdjust="0"/>
  </p:normalViewPr>
  <p:slideViewPr>
    <p:cSldViewPr snapToGrid="0" snapToObjects="1">
      <p:cViewPr varScale="1">
        <p:scale>
          <a:sx n="102" d="100"/>
          <a:sy n="102" d="100"/>
        </p:scale>
        <p:origin x="-104" y="-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03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61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26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50F85-7D86-C340-B7F6-6A3F38A0781B}" type="slidenum">
              <a:rPr lang="es-CL"/>
              <a:pPr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466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90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79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6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37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94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0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22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43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B7555-B0E7-2C48-BEF4-3B3FB84C0103}" type="datetimeFigureOut">
              <a:rPr lang="es-ES" smtClean="0"/>
              <a:t>10-08-17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2333E-F6AF-3846-9DFF-213E214A18B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3392600"/>
            <a:ext cx="8229600" cy="2471274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Pac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F.C.P.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Diagnóstico: Lipotimias en estudio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Fecha: 03-17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5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3202677"/>
            <a:ext cx="8229600" cy="2613716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Paciente: PBB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Diagnóstico: Palpitaciones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Fecha 07-17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7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145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0098" r="10098"/>
          <a:stretch>
            <a:fillRect/>
          </a:stretch>
        </p:blipFill>
        <p:spPr>
          <a:xfrm>
            <a:off x="457200" y="971080"/>
            <a:ext cx="8229600" cy="4525963"/>
          </a:xfrm>
        </p:spPr>
      </p:pic>
      <p:sp>
        <p:nvSpPr>
          <p:cNvPr id="3" name="CuadroTexto 2"/>
          <p:cNvSpPr txBox="1"/>
          <p:nvPr/>
        </p:nvSpPr>
        <p:spPr>
          <a:xfrm>
            <a:off x="593477" y="6030055"/>
            <a:ext cx="120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PBB, 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936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6924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1289" b="1289"/>
          <a:stretch>
            <a:fillRect/>
          </a:stretch>
        </p:blipFill>
        <p:spPr>
          <a:xfrm>
            <a:off x="457200" y="1066041"/>
            <a:ext cx="8229600" cy="4525963"/>
          </a:xfrm>
        </p:spPr>
      </p:pic>
      <p:sp>
        <p:nvSpPr>
          <p:cNvPr id="3" name="CuadroTexto 2"/>
          <p:cNvSpPr txBox="1"/>
          <p:nvPr/>
        </p:nvSpPr>
        <p:spPr>
          <a:xfrm>
            <a:off x="617216" y="5923223"/>
            <a:ext cx="120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PBB, 07-</a:t>
            </a:r>
            <a:r>
              <a:rPr lang="es-ES" dirty="0" smtClean="0"/>
              <a:t>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3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8145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9443" r="9443"/>
          <a:stretch>
            <a:fillRect/>
          </a:stretch>
        </p:blipFill>
        <p:spPr>
          <a:xfrm>
            <a:off x="457200" y="1054172"/>
            <a:ext cx="8229600" cy="4525963"/>
          </a:xfrm>
        </p:spPr>
      </p:pic>
      <p:sp>
        <p:nvSpPr>
          <p:cNvPr id="3" name="CuadroTexto 2"/>
          <p:cNvSpPr txBox="1"/>
          <p:nvPr/>
        </p:nvSpPr>
        <p:spPr>
          <a:xfrm>
            <a:off x="457200" y="6018184"/>
            <a:ext cx="120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PBB, 07-</a:t>
            </a:r>
            <a:r>
              <a:rPr lang="es-ES" dirty="0" smtClean="0"/>
              <a:t>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713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Tutorial de </a:t>
            </a:r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Paciente R.A.M. </a:t>
            </a:r>
          </a:p>
          <a:p>
            <a:r>
              <a:rPr lang="es-ES" dirty="0" smtClean="0"/>
              <a:t>Diagnóstico: Palpitaciones en estudio</a:t>
            </a:r>
          </a:p>
          <a:p>
            <a:r>
              <a:rPr lang="es-ES" dirty="0" smtClean="0"/>
              <a:t>AVE reciente</a:t>
            </a:r>
          </a:p>
          <a:p>
            <a:r>
              <a:rPr lang="es-ES" sz="2800" dirty="0" smtClean="0"/>
              <a:t>Fecha 26</a:t>
            </a:r>
            <a:r>
              <a:rPr lang="es-ES" sz="2800" dirty="0"/>
              <a:t>-07-17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164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0854" r="10854"/>
          <a:stretch>
            <a:fillRect/>
          </a:stretch>
        </p:blipFill>
        <p:spPr>
          <a:xfrm>
            <a:off x="457200" y="822961"/>
            <a:ext cx="8229600" cy="4378960"/>
          </a:xfrm>
        </p:spPr>
      </p:pic>
      <p:sp>
        <p:nvSpPr>
          <p:cNvPr id="5" name="CuadroTexto 4"/>
          <p:cNvSpPr txBox="1"/>
          <p:nvPr/>
        </p:nvSpPr>
        <p:spPr>
          <a:xfrm>
            <a:off x="599440" y="5547360"/>
            <a:ext cx="153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RAM 26-07-17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475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841500"/>
            <a:ext cx="7200900" cy="3162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27760" y="5638800"/>
            <a:ext cx="159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RAM, 26-07-17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29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650240" y="5750560"/>
            <a:ext cx="153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RAM 26-07-17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rcRect l="10668" r="10668"/>
          <a:stretch>
            <a:fillRect/>
          </a:stretch>
        </p:blipFill>
        <p:spPr>
          <a:xfrm>
            <a:off x="457200" y="955041"/>
            <a:ext cx="8229600" cy="4551680"/>
          </a:xfrm>
        </p:spPr>
      </p:pic>
    </p:spTree>
    <p:extLst>
      <p:ext uri="{BB962C8B-B14F-4D97-AF65-F5344CB8AC3E}">
        <p14:creationId xmlns:p14="http://schemas.microsoft.com/office/powerpoint/2010/main" val="246121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9327" r="9327"/>
          <a:stretch>
            <a:fillRect/>
          </a:stretch>
        </p:blipFill>
        <p:spPr>
          <a:xfrm>
            <a:off x="457200" y="822961"/>
            <a:ext cx="8229600" cy="4582160"/>
          </a:xfrm>
        </p:spPr>
      </p:pic>
      <p:sp>
        <p:nvSpPr>
          <p:cNvPr id="5" name="CuadroTexto 4"/>
          <p:cNvSpPr txBox="1"/>
          <p:nvPr/>
        </p:nvSpPr>
        <p:spPr>
          <a:xfrm>
            <a:off x="518160" y="5527040"/>
            <a:ext cx="145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FLT, 19-07-17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244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9256" r="9256"/>
          <a:stretch>
            <a:fillRect/>
          </a:stretch>
        </p:blipFill>
        <p:spPr>
          <a:xfrm>
            <a:off x="457200" y="711201"/>
            <a:ext cx="8229600" cy="4500880"/>
          </a:xfrm>
        </p:spPr>
      </p:pic>
      <p:sp>
        <p:nvSpPr>
          <p:cNvPr id="3" name="CuadroTexto 2"/>
          <p:cNvSpPr txBox="1"/>
          <p:nvPr/>
        </p:nvSpPr>
        <p:spPr>
          <a:xfrm>
            <a:off x="650240" y="5608320"/>
            <a:ext cx="145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FLT, 19-07-17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498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0766" r="10766"/>
          <a:stretch>
            <a:fillRect/>
          </a:stretch>
        </p:blipFill>
        <p:spPr>
          <a:xfrm>
            <a:off x="457200" y="650241"/>
            <a:ext cx="8229600" cy="4714240"/>
          </a:xfrm>
        </p:spPr>
      </p:pic>
      <p:sp>
        <p:nvSpPr>
          <p:cNvPr id="5" name="CuadroTexto 4"/>
          <p:cNvSpPr txBox="1"/>
          <p:nvPr/>
        </p:nvSpPr>
        <p:spPr>
          <a:xfrm>
            <a:off x="457200" y="5689600"/>
            <a:ext cx="145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FLT, 19-07-17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031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5081" r="5081"/>
          <a:stretch>
            <a:fillRect/>
          </a:stretch>
        </p:blipFill>
        <p:spPr>
          <a:xfrm>
            <a:off x="457200" y="485249"/>
            <a:ext cx="8229600" cy="4449828"/>
          </a:xfrm>
        </p:spPr>
      </p:pic>
      <p:sp>
        <p:nvSpPr>
          <p:cNvPr id="5" name="CuadroTexto 4"/>
          <p:cNvSpPr txBox="1"/>
          <p:nvPr/>
        </p:nvSpPr>
        <p:spPr>
          <a:xfrm>
            <a:off x="640145" y="5306755"/>
            <a:ext cx="145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FLT, 19-07-17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99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Tutorial de </a:t>
            </a:r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Paciente W.F.Y. </a:t>
            </a:r>
          </a:p>
          <a:p>
            <a:r>
              <a:rPr lang="es-ES" dirty="0" err="1" smtClean="0"/>
              <a:t>Diag</a:t>
            </a:r>
            <a:r>
              <a:rPr lang="es-ES" dirty="0" smtClean="0"/>
              <a:t>: Pre-síncope; Infarto miocárdico antiguo</a:t>
            </a:r>
          </a:p>
          <a:p>
            <a:r>
              <a:rPr lang="es-ES" sz="2800" dirty="0" smtClean="0"/>
              <a:t>Fecha 27</a:t>
            </a:r>
            <a:r>
              <a:rPr lang="es-ES" sz="2800" dirty="0"/>
              <a:t>-07-17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753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1482" r="11482"/>
          <a:stretch>
            <a:fillRect/>
          </a:stretch>
        </p:blipFill>
        <p:spPr>
          <a:xfrm>
            <a:off x="457200" y="711201"/>
            <a:ext cx="8229600" cy="4500880"/>
          </a:xfrm>
        </p:spPr>
      </p:pic>
      <p:sp>
        <p:nvSpPr>
          <p:cNvPr id="3" name="CuadroTexto 2"/>
          <p:cNvSpPr txBox="1"/>
          <p:nvPr/>
        </p:nvSpPr>
        <p:spPr>
          <a:xfrm>
            <a:off x="568960" y="5466080"/>
            <a:ext cx="154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WFY, 27-07-17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556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0672" r="10672"/>
          <a:stretch>
            <a:fillRect/>
          </a:stretch>
        </p:blipFill>
        <p:spPr>
          <a:xfrm>
            <a:off x="457200" y="731521"/>
            <a:ext cx="8229600" cy="4541520"/>
          </a:xfrm>
        </p:spPr>
      </p:pic>
      <p:sp>
        <p:nvSpPr>
          <p:cNvPr id="7" name="CuadroTexto 6"/>
          <p:cNvSpPr txBox="1"/>
          <p:nvPr/>
        </p:nvSpPr>
        <p:spPr>
          <a:xfrm>
            <a:off x="568960" y="5466080"/>
            <a:ext cx="154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WFY, 27-07-17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781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1082" r="11082"/>
          <a:stretch>
            <a:fillRect/>
          </a:stretch>
        </p:blipFill>
        <p:spPr>
          <a:xfrm>
            <a:off x="457200" y="578169"/>
            <a:ext cx="8229600" cy="4408530"/>
          </a:xfrm>
        </p:spPr>
      </p:pic>
      <p:sp>
        <p:nvSpPr>
          <p:cNvPr id="3" name="CuadroTexto 2"/>
          <p:cNvSpPr txBox="1"/>
          <p:nvPr/>
        </p:nvSpPr>
        <p:spPr>
          <a:xfrm>
            <a:off x="588520" y="5244808"/>
            <a:ext cx="156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WFY, 27-07-17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56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2501" r="2501"/>
          <a:stretch>
            <a:fillRect/>
          </a:stretch>
        </p:blipFill>
        <p:spPr>
          <a:xfrm>
            <a:off x="457200" y="567844"/>
            <a:ext cx="8229600" cy="4377556"/>
          </a:xfrm>
        </p:spPr>
      </p:pic>
      <p:sp>
        <p:nvSpPr>
          <p:cNvPr id="6" name="CuadroTexto 5"/>
          <p:cNvSpPr txBox="1"/>
          <p:nvPr/>
        </p:nvSpPr>
        <p:spPr>
          <a:xfrm>
            <a:off x="609170" y="5224160"/>
            <a:ext cx="156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WFY, 27-07-17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600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Tutorial de </a:t>
            </a:r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Paciente J.G.A.</a:t>
            </a:r>
          </a:p>
          <a:p>
            <a:r>
              <a:rPr lang="es-ES" dirty="0" err="1" smtClean="0"/>
              <a:t>Diag</a:t>
            </a:r>
            <a:r>
              <a:rPr lang="es-ES" dirty="0" smtClean="0"/>
              <a:t>: Palpitaciones en estudio</a:t>
            </a:r>
          </a:p>
          <a:p>
            <a:r>
              <a:rPr lang="es-ES" sz="2800" dirty="0" smtClean="0"/>
              <a:t>Fecha</a:t>
            </a:r>
            <a:r>
              <a:rPr lang="es-ES" sz="2800" dirty="0"/>
              <a:t>, 14-12-15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894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11556" r="11556"/>
          <a:stretch>
            <a:fillRect/>
          </a:stretch>
        </p:blipFill>
        <p:spPr>
          <a:xfrm>
            <a:off x="457200" y="588493"/>
            <a:ext cx="8229600" cy="4501450"/>
          </a:xfrm>
        </p:spPr>
      </p:pic>
      <p:sp>
        <p:nvSpPr>
          <p:cNvPr id="7" name="CuadroTexto 6"/>
          <p:cNvSpPr txBox="1"/>
          <p:nvPr/>
        </p:nvSpPr>
        <p:spPr>
          <a:xfrm>
            <a:off x="457200" y="5379026"/>
            <a:ext cx="149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JGA, 14-12-15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841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8153" r="8153"/>
          <a:stretch>
            <a:fillRect/>
          </a:stretch>
        </p:blipFill>
        <p:spPr>
          <a:xfrm>
            <a:off x="457200" y="794982"/>
            <a:ext cx="8229600" cy="4243338"/>
          </a:xfrm>
        </p:spPr>
      </p:pic>
      <p:sp>
        <p:nvSpPr>
          <p:cNvPr id="5" name="CuadroTexto 4"/>
          <p:cNvSpPr txBox="1"/>
          <p:nvPr/>
        </p:nvSpPr>
        <p:spPr>
          <a:xfrm>
            <a:off x="536895" y="5389350"/>
            <a:ext cx="149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JGA, 14-12-15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923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6753" r="6753"/>
          <a:stretch>
            <a:fillRect/>
          </a:stretch>
        </p:blipFill>
        <p:spPr>
          <a:xfrm>
            <a:off x="457200" y="681412"/>
            <a:ext cx="8229600" cy="4377557"/>
          </a:xfrm>
        </p:spPr>
      </p:pic>
      <p:sp>
        <p:nvSpPr>
          <p:cNvPr id="5" name="CuadroTexto 4"/>
          <p:cNvSpPr txBox="1"/>
          <p:nvPr/>
        </p:nvSpPr>
        <p:spPr>
          <a:xfrm>
            <a:off x="457200" y="5317079"/>
            <a:ext cx="149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JGA, 14-12-15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622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3151" r="13151"/>
          <a:stretch>
            <a:fillRect/>
          </a:stretch>
        </p:blipFill>
        <p:spPr>
          <a:xfrm>
            <a:off x="457200" y="609142"/>
            <a:ext cx="8229600" cy="4191716"/>
          </a:xfrm>
        </p:spPr>
      </p:pic>
      <p:sp>
        <p:nvSpPr>
          <p:cNvPr id="3" name="CuadroTexto 2"/>
          <p:cNvSpPr txBox="1"/>
          <p:nvPr/>
        </p:nvSpPr>
        <p:spPr>
          <a:xfrm>
            <a:off x="671119" y="5141564"/>
            <a:ext cx="149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JGA, 14-12-15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773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Tutorial de </a:t>
            </a:r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Paciente J.S.A.</a:t>
            </a:r>
          </a:p>
          <a:p>
            <a:r>
              <a:rPr lang="es-ES" dirty="0" err="1" smtClean="0"/>
              <a:t>Diag</a:t>
            </a:r>
            <a:r>
              <a:rPr lang="es-ES" dirty="0" smtClean="0"/>
              <a:t>: Síncope en estudio</a:t>
            </a:r>
          </a:p>
          <a:p>
            <a:r>
              <a:rPr lang="es-ES" sz="2800" dirty="0" smtClean="0"/>
              <a:t>Fecha</a:t>
            </a:r>
            <a:r>
              <a:rPr lang="es-ES" sz="2800" dirty="0"/>
              <a:t>, </a:t>
            </a:r>
            <a:r>
              <a:rPr lang="es-ES" sz="2800" dirty="0" smtClean="0"/>
              <a:t>11-</a:t>
            </a:r>
            <a:r>
              <a:rPr lang="es-ES" sz="2800" dirty="0"/>
              <a:t>12-15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60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3306" r="13306"/>
          <a:stretch>
            <a:fillRect/>
          </a:stretch>
        </p:blipFill>
        <p:spPr>
          <a:xfrm>
            <a:off x="487363" y="412978"/>
            <a:ext cx="8229600" cy="4604694"/>
          </a:xfrm>
        </p:spPr>
      </p:pic>
      <p:sp>
        <p:nvSpPr>
          <p:cNvPr id="3" name="CuadroTexto 2"/>
          <p:cNvSpPr txBox="1"/>
          <p:nvPr/>
        </p:nvSpPr>
        <p:spPr>
          <a:xfrm>
            <a:off x="578195" y="5317079"/>
            <a:ext cx="145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JSA, 11-12-15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611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5907" r="15907"/>
          <a:stretch>
            <a:fillRect/>
          </a:stretch>
        </p:blipFill>
        <p:spPr>
          <a:xfrm>
            <a:off x="457200" y="505898"/>
            <a:ext cx="8229600" cy="4367231"/>
          </a:xfrm>
        </p:spPr>
      </p:pic>
      <p:sp>
        <p:nvSpPr>
          <p:cNvPr id="3" name="CuadroTexto 2"/>
          <p:cNvSpPr txBox="1"/>
          <p:nvPr/>
        </p:nvSpPr>
        <p:spPr>
          <a:xfrm>
            <a:off x="598845" y="5306755"/>
            <a:ext cx="145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JSA, 11-12-</a:t>
            </a:r>
            <a:r>
              <a:rPr lang="es-ES" dirty="0" smtClean="0"/>
              <a:t>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695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3889" r="13889"/>
          <a:stretch>
            <a:fillRect/>
          </a:stretch>
        </p:blipFill>
        <p:spPr>
          <a:xfrm>
            <a:off x="457200" y="464600"/>
            <a:ext cx="8229600" cy="4460151"/>
          </a:xfrm>
        </p:spPr>
      </p:pic>
      <p:sp>
        <p:nvSpPr>
          <p:cNvPr id="3" name="CuadroTexto 2"/>
          <p:cNvSpPr txBox="1"/>
          <p:nvPr/>
        </p:nvSpPr>
        <p:spPr>
          <a:xfrm>
            <a:off x="629820" y="5389350"/>
            <a:ext cx="145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JSA, 11-12-</a:t>
            </a:r>
            <a:r>
              <a:rPr lang="es-ES" dirty="0" smtClean="0"/>
              <a:t>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376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4556" r="14556"/>
          <a:stretch>
            <a:fillRect/>
          </a:stretch>
        </p:blipFill>
        <p:spPr>
          <a:xfrm>
            <a:off x="457200" y="598818"/>
            <a:ext cx="8229600" cy="4635666"/>
          </a:xfrm>
        </p:spPr>
      </p:pic>
      <p:sp>
        <p:nvSpPr>
          <p:cNvPr id="3" name="CuadroTexto 2"/>
          <p:cNvSpPr txBox="1"/>
          <p:nvPr/>
        </p:nvSpPr>
        <p:spPr>
          <a:xfrm>
            <a:off x="598845" y="5564866"/>
            <a:ext cx="145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JSA, 11-12-</a:t>
            </a:r>
            <a:r>
              <a:rPr lang="es-ES" dirty="0" smtClean="0"/>
              <a:t>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737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Tutorial de </a:t>
            </a:r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Paciente G.P.G.</a:t>
            </a:r>
          </a:p>
          <a:p>
            <a:r>
              <a:rPr lang="es-ES" dirty="0" err="1" smtClean="0"/>
              <a:t>Diag</a:t>
            </a:r>
            <a:r>
              <a:rPr lang="es-ES" dirty="0" smtClean="0"/>
              <a:t>: Palpitaciones en estudio </a:t>
            </a:r>
          </a:p>
          <a:p>
            <a:r>
              <a:rPr lang="es-ES" dirty="0" smtClean="0"/>
              <a:t>Fecha</a:t>
            </a:r>
            <a:r>
              <a:rPr lang="es-ES" dirty="0"/>
              <a:t>, 10-12-15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60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4204" r="14204"/>
          <a:stretch>
            <a:fillRect/>
          </a:stretch>
        </p:blipFill>
        <p:spPr>
          <a:xfrm>
            <a:off x="457200" y="474925"/>
            <a:ext cx="8229600" cy="4563396"/>
          </a:xfrm>
        </p:spPr>
      </p:pic>
      <p:sp>
        <p:nvSpPr>
          <p:cNvPr id="3" name="CuadroTexto 2"/>
          <p:cNvSpPr txBox="1"/>
          <p:nvPr/>
        </p:nvSpPr>
        <p:spPr>
          <a:xfrm>
            <a:off x="588520" y="5327404"/>
            <a:ext cx="154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GPG, 10-12-15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090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3408" r="13408"/>
          <a:stretch>
            <a:fillRect/>
          </a:stretch>
        </p:blipFill>
        <p:spPr>
          <a:xfrm>
            <a:off x="457200" y="433627"/>
            <a:ext cx="8229600" cy="4645992"/>
          </a:xfrm>
        </p:spPr>
      </p:pic>
      <p:sp>
        <p:nvSpPr>
          <p:cNvPr id="3" name="CuadroTexto 2"/>
          <p:cNvSpPr txBox="1"/>
          <p:nvPr/>
        </p:nvSpPr>
        <p:spPr>
          <a:xfrm>
            <a:off x="671119" y="5389350"/>
            <a:ext cx="154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GPG, 10-12-</a:t>
            </a:r>
            <a:r>
              <a:rPr lang="es-ES" dirty="0" smtClean="0"/>
              <a:t>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301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9858" r="9858"/>
          <a:stretch>
            <a:fillRect/>
          </a:stretch>
        </p:blipFill>
        <p:spPr>
          <a:xfrm>
            <a:off x="457200" y="464600"/>
            <a:ext cx="8229600" cy="4553071"/>
          </a:xfrm>
        </p:spPr>
      </p:pic>
      <p:sp>
        <p:nvSpPr>
          <p:cNvPr id="5" name="CuadroTexto 4"/>
          <p:cNvSpPr txBox="1"/>
          <p:nvPr/>
        </p:nvSpPr>
        <p:spPr>
          <a:xfrm>
            <a:off x="588520" y="5389350"/>
            <a:ext cx="154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GPG, 10-12-15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732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Tutorial de </a:t>
            </a:r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Paciente J.L.C.</a:t>
            </a:r>
          </a:p>
          <a:p>
            <a:r>
              <a:rPr lang="es-ES" dirty="0" smtClean="0"/>
              <a:t>Palpitaciones en estudio </a:t>
            </a:r>
          </a:p>
          <a:p>
            <a:r>
              <a:rPr lang="es-ES" sz="2800" dirty="0" smtClean="0"/>
              <a:t>Fecha, 26-07-17</a:t>
            </a:r>
            <a:endParaRPr lang="es-ES" sz="2800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602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7677" r="7677"/>
          <a:stretch>
            <a:fillRect/>
          </a:stretch>
        </p:blipFill>
        <p:spPr>
          <a:xfrm>
            <a:off x="457200" y="505811"/>
            <a:ext cx="8229600" cy="4525963"/>
          </a:xfrm>
        </p:spPr>
      </p:pic>
      <p:sp>
        <p:nvSpPr>
          <p:cNvPr id="5" name="CuadroTexto 4"/>
          <p:cNvSpPr txBox="1"/>
          <p:nvPr/>
        </p:nvSpPr>
        <p:spPr>
          <a:xfrm>
            <a:off x="536895" y="5358377"/>
            <a:ext cx="143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JLC, 26-07-17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117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Tutorial de </a:t>
            </a:r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Paciente B.B.M.</a:t>
            </a:r>
          </a:p>
          <a:p>
            <a:r>
              <a:rPr lang="es-ES" dirty="0" err="1" smtClean="0"/>
              <a:t>Diag</a:t>
            </a:r>
            <a:r>
              <a:rPr lang="es-ES" dirty="0" smtClean="0"/>
              <a:t>: Síncope </a:t>
            </a:r>
          </a:p>
          <a:p>
            <a:r>
              <a:rPr lang="es-ES" sz="2800" dirty="0" smtClean="0"/>
              <a:t>Fecha, 24-07-17</a:t>
            </a:r>
            <a:endParaRPr lang="es-ES" sz="2800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857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Tutorial de </a:t>
            </a:r>
            <a:r>
              <a:rPr lang="es-ES" sz="3600" dirty="0" err="1"/>
              <a:t>Holter</a:t>
            </a:r>
            <a:r>
              <a:rPr lang="es-ES" sz="3600" dirty="0"/>
              <a:t> de arritmias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dirty="0" smtClean="0"/>
              <a:t>Al momento de instalar el aparato se explica al paciente los cuidados requeridos por el equipo y que es de gran utilidad que anote la hora exacta en que percibió síntomas similares a los que motivaron el examen.</a:t>
            </a:r>
          </a:p>
          <a:p>
            <a:pPr marL="0" indent="0">
              <a:buNone/>
            </a:pPr>
            <a:r>
              <a:rPr lang="es-ES" dirty="0" smtClean="0"/>
              <a:t>El aparato se instala por 24 horas, al cabo de las cuales se retira por personal entrenado y se lee en maquinas lectoras de alta velocidad, bajo observación directa de profesionales entrenados.</a:t>
            </a:r>
          </a:p>
        </p:txBody>
      </p:sp>
    </p:spTree>
    <p:extLst>
      <p:ext uri="{BB962C8B-B14F-4D97-AF65-F5344CB8AC3E}">
        <p14:creationId xmlns:p14="http://schemas.microsoft.com/office/powerpoint/2010/main" val="352076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068"/>
          </a:xfrm>
        </p:spPr>
        <p:txBody>
          <a:bodyPr>
            <a:normAutofit/>
          </a:bodyPr>
          <a:lstStyle/>
          <a:p>
            <a:pPr algn="l"/>
            <a:r>
              <a:rPr lang="es-ES" sz="1600" dirty="0" smtClean="0"/>
              <a:t>B.B.M, 07-17</a:t>
            </a:r>
            <a:endParaRPr lang="es-ES" sz="1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9876" r="9876"/>
          <a:stretch>
            <a:fillRect/>
          </a:stretch>
        </p:blipFill>
        <p:spPr>
          <a:xfrm>
            <a:off x="457200" y="126783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3482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4542" r="4542"/>
          <a:stretch>
            <a:fillRect/>
          </a:stretch>
        </p:blipFill>
        <p:spPr>
          <a:xfrm>
            <a:off x="457200" y="505898"/>
            <a:ext cx="8229600" cy="4305285"/>
          </a:xfrm>
        </p:spPr>
      </p:pic>
      <p:sp>
        <p:nvSpPr>
          <p:cNvPr id="5" name="CuadroTexto 4"/>
          <p:cNvSpPr txBox="1"/>
          <p:nvPr/>
        </p:nvSpPr>
        <p:spPr>
          <a:xfrm>
            <a:off x="578195" y="5110591"/>
            <a:ext cx="158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BBM, 24-07-17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613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0887" r="10887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  <p:sp>
        <p:nvSpPr>
          <p:cNvPr id="5" name="CuadroTexto 4"/>
          <p:cNvSpPr txBox="1"/>
          <p:nvPr/>
        </p:nvSpPr>
        <p:spPr>
          <a:xfrm>
            <a:off x="619495" y="5203511"/>
            <a:ext cx="158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BBM, 24-07-</a:t>
            </a:r>
            <a:r>
              <a:rPr lang="es-ES" dirty="0" smtClean="0"/>
              <a:t>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453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7632" r="7632"/>
          <a:stretch>
            <a:fillRect/>
          </a:stretch>
        </p:blipFill>
        <p:spPr>
          <a:xfrm>
            <a:off x="384926" y="274638"/>
            <a:ext cx="8229600" cy="4525963"/>
          </a:xfrm>
        </p:spPr>
      </p:pic>
      <p:sp>
        <p:nvSpPr>
          <p:cNvPr id="5" name="CuadroTexto 4"/>
          <p:cNvSpPr txBox="1"/>
          <p:nvPr/>
        </p:nvSpPr>
        <p:spPr>
          <a:xfrm>
            <a:off x="536895" y="5203511"/>
            <a:ext cx="158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BBM, 24-07-</a:t>
            </a:r>
            <a:r>
              <a:rPr lang="es-ES" dirty="0" smtClean="0"/>
              <a:t>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043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626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Holter</a:t>
            </a:r>
            <a:r>
              <a:rPr lang="es-ES" dirty="0" smtClean="0"/>
              <a:t> de arritmias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0374" y="733676"/>
            <a:ext cx="8229600" cy="5272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/>
              <a:t>En los registros anteriores se muestran las siguientes arritmias:</a:t>
            </a:r>
          </a:p>
          <a:p>
            <a:pPr marL="0" indent="0">
              <a:buNone/>
            </a:pPr>
            <a:endParaRPr lang="es-ES" sz="2400" dirty="0" smtClean="0"/>
          </a:p>
          <a:p>
            <a:r>
              <a:rPr lang="es-ES" sz="2400" dirty="0" smtClean="0"/>
              <a:t>Bloqueos AV de 1º, 2º y 3º grado</a:t>
            </a:r>
          </a:p>
          <a:p>
            <a:r>
              <a:rPr lang="es-ES" sz="2400" dirty="0" smtClean="0"/>
              <a:t>Pausa </a:t>
            </a:r>
            <a:r>
              <a:rPr lang="es-ES" sz="2400" dirty="0" err="1" smtClean="0"/>
              <a:t>sinusal</a:t>
            </a:r>
            <a:endParaRPr lang="es-ES" sz="2400" dirty="0" smtClean="0"/>
          </a:p>
          <a:p>
            <a:r>
              <a:rPr lang="es-ES" sz="2400" dirty="0" smtClean="0"/>
              <a:t>Extrasístoles </a:t>
            </a:r>
            <a:r>
              <a:rPr lang="es-ES" sz="2400" dirty="0" err="1" smtClean="0"/>
              <a:t>Supraventriculares</a:t>
            </a:r>
            <a:r>
              <a:rPr lang="es-ES" sz="2400" dirty="0" smtClean="0"/>
              <a:t> aislados o en </a:t>
            </a:r>
            <a:r>
              <a:rPr lang="es-ES" sz="2400" dirty="0" smtClean="0"/>
              <a:t>salvas</a:t>
            </a:r>
            <a:endParaRPr lang="es-ES" sz="2400" dirty="0" smtClean="0"/>
          </a:p>
          <a:p>
            <a:r>
              <a:rPr lang="es-ES" sz="2400" dirty="0" smtClean="0"/>
              <a:t>Extrasístoles Ventriculares aislados y en pares</a:t>
            </a:r>
          </a:p>
          <a:p>
            <a:r>
              <a:rPr lang="es-ES" sz="2400" dirty="0" smtClean="0"/>
              <a:t>Extrasístoles Ventriculares </a:t>
            </a:r>
            <a:r>
              <a:rPr lang="es-ES" sz="2400" dirty="0" err="1" smtClean="0"/>
              <a:t>monomorfos</a:t>
            </a:r>
            <a:r>
              <a:rPr lang="es-ES" sz="2400" dirty="0" smtClean="0"/>
              <a:t> y polimorfos </a:t>
            </a:r>
          </a:p>
          <a:p>
            <a:r>
              <a:rPr lang="es-ES" sz="2400" dirty="0" smtClean="0"/>
              <a:t>Taquicardia Ventricular no sostenida</a:t>
            </a:r>
          </a:p>
          <a:p>
            <a:r>
              <a:rPr lang="es-ES" sz="2400" dirty="0" err="1" smtClean="0"/>
              <a:t>Flutter</a:t>
            </a:r>
            <a:r>
              <a:rPr lang="es-ES" sz="2400" dirty="0" smtClean="0"/>
              <a:t> auricular</a:t>
            </a:r>
          </a:p>
          <a:p>
            <a:r>
              <a:rPr lang="es-ES" sz="2400" dirty="0" smtClean="0"/>
              <a:t>Fibrilación auricular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5824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Tutorial de </a:t>
            </a:r>
            <a:r>
              <a:rPr lang="es-ES" sz="3600" dirty="0" err="1"/>
              <a:t>Holter</a:t>
            </a:r>
            <a:r>
              <a:rPr lang="es-ES" sz="3600" dirty="0"/>
              <a:t> de arritmias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800" dirty="0" smtClean="0"/>
              <a:t>A continuación se muestran registros de pacientes, con una gran variedad de arritmias.</a:t>
            </a:r>
          </a:p>
          <a:p>
            <a:pPr marL="0" indent="0">
              <a:buNone/>
            </a:pPr>
            <a:r>
              <a:rPr lang="es-ES" sz="2800" dirty="0" smtClean="0"/>
              <a:t>Los alumnos deben analizar los registros y plantear sus diagnósticos, los que podrán ser discutidos posteriormente con un Tutor.</a:t>
            </a:r>
          </a:p>
          <a:p>
            <a:pPr marL="0" indent="0">
              <a:buNone/>
            </a:pPr>
            <a:r>
              <a:rPr lang="es-ES" sz="2800" dirty="0" smtClean="0"/>
              <a:t>En la mayoría de los pacientes se han seleccionado varios registros, por lo tanto se deben analizar todos los registro para cada paciente</a:t>
            </a:r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10026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963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10620" r="10620"/>
          <a:stretch>
            <a:fillRect/>
          </a:stretch>
        </p:blipFill>
        <p:spPr>
          <a:xfrm>
            <a:off x="457200" y="959210"/>
            <a:ext cx="8229600" cy="4525963"/>
          </a:xfrm>
        </p:spPr>
      </p:pic>
      <p:sp>
        <p:nvSpPr>
          <p:cNvPr id="3" name="CuadroTexto 2"/>
          <p:cNvSpPr txBox="1"/>
          <p:nvPr/>
        </p:nvSpPr>
        <p:spPr>
          <a:xfrm>
            <a:off x="557869" y="5923223"/>
            <a:ext cx="119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AEE, 08-17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398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977</Words>
  <Application>Microsoft Macintosh PowerPoint</Application>
  <PresentationFormat>Presentación en pantalla (4:3)</PresentationFormat>
  <Paragraphs>115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Tutorial de Holter de arritmias</vt:lpstr>
      <vt:lpstr>Tutorial de Holter de arritmias</vt:lpstr>
      <vt:lpstr>Tutorial de Holter de arritmias</vt:lpstr>
      <vt:lpstr>Tutorial de Holter de Arritmia Instalación</vt:lpstr>
      <vt:lpstr>Tutorial de Holter de arritmias</vt:lpstr>
      <vt:lpstr>Tutorial de Holter de arritmias</vt:lpstr>
      <vt:lpstr>Holter de arritmias</vt:lpstr>
      <vt:lpstr>Presentación de PowerPoint</vt:lpstr>
      <vt:lpstr>Presentación de PowerPoint</vt:lpstr>
      <vt:lpstr>Holter de arritmias</vt:lpstr>
      <vt:lpstr>Presentación de PowerPoint</vt:lpstr>
      <vt:lpstr>Holter de arritmias</vt:lpstr>
      <vt:lpstr>Presentación de PowerPoint</vt:lpstr>
      <vt:lpstr>Presentación de PowerPoint</vt:lpstr>
      <vt:lpstr>Presentación de PowerPoint</vt:lpstr>
      <vt:lpstr>Tutorial de Holter de arritmias</vt:lpstr>
      <vt:lpstr>Presentación de PowerPoint</vt:lpstr>
      <vt:lpstr>Presentación de PowerPoint</vt:lpstr>
      <vt:lpstr>Presentación de PowerPoint</vt:lpstr>
      <vt:lpstr>Presentación de PowerPoint</vt:lpstr>
      <vt:lpstr>Tutorial de Holter de arritmias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Tutorial de Holter de arritmias</vt:lpstr>
      <vt:lpstr>Presentación de PowerPoint</vt:lpstr>
      <vt:lpstr>Presentación de PowerPoint</vt:lpstr>
      <vt:lpstr>Presentación de PowerPoint</vt:lpstr>
      <vt:lpstr>Presentación de PowerPoint</vt:lpstr>
      <vt:lpstr>Tutorial de Holter de arritmias</vt:lpstr>
      <vt:lpstr>Presentación de PowerPoint</vt:lpstr>
      <vt:lpstr>Presentación de PowerPoint</vt:lpstr>
      <vt:lpstr>Presentación de PowerPoint</vt:lpstr>
      <vt:lpstr>Presentación de PowerPoint</vt:lpstr>
      <vt:lpstr>Tutorial de Holter de arritmias</vt:lpstr>
      <vt:lpstr>Presentación de PowerPoint</vt:lpstr>
      <vt:lpstr>Presentación de PowerPoint</vt:lpstr>
      <vt:lpstr>Presentación de PowerPoint</vt:lpstr>
      <vt:lpstr>Presentación de PowerPoint</vt:lpstr>
      <vt:lpstr>Tutorial de Holter de arritmias</vt:lpstr>
      <vt:lpstr>Presentación de PowerPoint</vt:lpstr>
      <vt:lpstr>Presentación de PowerPoint</vt:lpstr>
      <vt:lpstr>Presentación de PowerPoint</vt:lpstr>
      <vt:lpstr>Presentación de PowerPoint</vt:lpstr>
      <vt:lpstr>Tutorial de Holter de arritmias</vt:lpstr>
      <vt:lpstr>Presentación de PowerPoint</vt:lpstr>
      <vt:lpstr>Tutorial de Holter de arritmias</vt:lpstr>
      <vt:lpstr>B.B.M, 07-17</vt:lpstr>
      <vt:lpstr>Presentación de PowerPoint</vt:lpstr>
      <vt:lpstr>Presentación de PowerPoint</vt:lpstr>
      <vt:lpstr>Presentación de PowerPoint</vt:lpstr>
      <vt:lpstr>Holter de arritmias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</dc:creator>
  <cp:lastModifiedBy>Mac</cp:lastModifiedBy>
  <cp:revision>32</cp:revision>
  <dcterms:created xsi:type="dcterms:W3CDTF">2017-08-02T17:57:28Z</dcterms:created>
  <dcterms:modified xsi:type="dcterms:W3CDTF">2017-08-10T14:36:59Z</dcterms:modified>
</cp:coreProperties>
</file>